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4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entury Gothic" panose="020B0502020202020204" pitchFamily="34" charset="0"/>
      <p:regular r:id="rId12"/>
      <p:bold r:id="rId13"/>
      <p:italic r:id="rId14"/>
      <p:boldItalic r:id="rId15"/>
    </p:embeddedFont>
    <p:embeddedFont>
      <p:font typeface="Fira Sans" panose="020B0604020202020204" charset="0"/>
      <p:regular r:id="rId16"/>
    </p:embeddedFont>
    <p:embeddedFont>
      <p:font typeface="Calibri" panose="020F0502020204030204" pitchFamily="34" charset="0"/>
      <p:regular r:id="rId17"/>
      <p:bold r:id="rId18"/>
      <p:italic r:id="rId19"/>
      <p:boldItalic r:id="rId20"/>
    </p:embeddedFont>
    <p:embeddedFont>
      <p:font typeface="Wingdings 3" panose="05040102010807070707" pitchFamily="18" charset="2"/>
      <p:regular r:id="rId21"/>
    </p:embeddedFont>
    <p:embeddedFont>
      <p:font typeface="Fira Mono Medium"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137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smtClean="0"/>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49940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54872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smtClean="0"/>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21491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smtClean="0"/>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342304980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753693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smtClean="0"/>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616575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smtClean="0"/>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70344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055835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253375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3748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868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496328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528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276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624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982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88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46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4489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09042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88216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628883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32943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75682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smtClean="0"/>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43741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32496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B61BEF0D-F0BB-DE4B-95CE-6DB70DBA9567}" type="datetimeFigureOut">
              <a:rPr lang="en-US" smtClean="0"/>
              <a:pPr/>
              <a:t>12/17/2024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2899401"/>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978462"/>
            <a:ext cx="6244709" cy="4272677"/>
          </a:xfrm>
          <a:prstGeom prst="rect">
            <a:avLst/>
          </a:prstGeom>
        </p:spPr>
      </p:pic>
      <p:sp>
        <p:nvSpPr>
          <p:cNvPr id="3" name="Text 0"/>
          <p:cNvSpPr/>
          <p:nvPr/>
        </p:nvSpPr>
        <p:spPr>
          <a:xfrm>
            <a:off x="7599521" y="1950125"/>
            <a:ext cx="6244709" cy="2126337"/>
          </a:xfrm>
          <a:prstGeom prst="rect">
            <a:avLst/>
          </a:prstGeom>
          <a:noFill/>
          <a:ln/>
        </p:spPr>
        <p:txBody>
          <a:bodyPr wrap="square" lIns="0" tIns="0" rIns="0" bIns="0" rtlCol="0" anchor="t"/>
          <a:lstStyle/>
          <a:p>
            <a:pPr marL="0" indent="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Face Detection &amp; Recognition using Computer vision.</a:t>
            </a:r>
            <a:endParaRPr lang="en-US" sz="4450" dirty="0"/>
          </a:p>
        </p:txBody>
      </p:sp>
      <p:sp>
        <p:nvSpPr>
          <p:cNvPr id="4" name="Text 1"/>
          <p:cNvSpPr/>
          <p:nvPr/>
        </p:nvSpPr>
        <p:spPr>
          <a:xfrm>
            <a:off x="7599521" y="4303276"/>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2"/>
          <p:cNvSpPr/>
          <p:nvPr/>
        </p:nvSpPr>
        <p:spPr>
          <a:xfrm>
            <a:off x="7599521" y="4870252"/>
            <a:ext cx="6244709" cy="362903"/>
          </a:xfrm>
          <a:prstGeom prst="rect">
            <a:avLst/>
          </a:prstGeom>
          <a:noFill/>
          <a:ln/>
        </p:spPr>
        <p:txBody>
          <a:bodyPr wrap="none" lIns="0" tIns="0" rIns="0" bIns="0" rtlCol="0" anchor="t"/>
          <a:lstStyle/>
          <a:p>
            <a:pPr marL="0" indent="0">
              <a:lnSpc>
                <a:spcPts val="2850"/>
              </a:lnSpc>
              <a:buNone/>
            </a:pPr>
            <a:r>
              <a:rPr lang="en-US" sz="1750" i="1" u="sng" dirty="0">
                <a:solidFill>
                  <a:srgbClr val="E0D6DE"/>
                </a:solidFill>
                <a:latin typeface="Fira Sans" pitchFamily="34" charset="0"/>
                <a:ea typeface="Fira Sans" pitchFamily="34" charset="-122"/>
                <a:cs typeface="Fira Sans" pitchFamily="34" charset="-120"/>
              </a:rPr>
              <a:t>by Rudra Narayan Sahu.</a:t>
            </a:r>
            <a:endParaRPr lang="en-US" sz="1750" i="1" u="sng"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10545842" cy="708779"/>
          </a:xfrm>
          <a:prstGeom prst="rect">
            <a:avLst/>
          </a:prstGeom>
          <a:noFill/>
          <a:ln/>
        </p:spPr>
        <p:txBody>
          <a:bodyPr wrap="none" lIns="0" tIns="0" rIns="0" bIns="0" rtlCol="0" anchor="t"/>
          <a:lstStyle/>
          <a:p>
            <a:pPr marL="0" indent="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Introduction to Computer Vision</a:t>
            </a:r>
            <a:endParaRPr lang="en-US" sz="4450" dirty="0"/>
          </a:p>
        </p:txBody>
      </p:sp>
      <p:sp>
        <p:nvSpPr>
          <p:cNvPr id="3" name="Text 1"/>
          <p:cNvSpPr/>
          <p:nvPr/>
        </p:nvSpPr>
        <p:spPr>
          <a:xfrm>
            <a:off x="793790" y="3815715"/>
            <a:ext cx="4080629" cy="354330"/>
          </a:xfrm>
          <a:prstGeom prst="rect">
            <a:avLst/>
          </a:prstGeom>
          <a:noFill/>
          <a:ln/>
        </p:spPr>
        <p:txBody>
          <a:bodyPr wrap="none" lIns="0" tIns="0" rIns="0" bIns="0" rtlCol="0" anchor="t"/>
          <a:lstStyle/>
          <a:p>
            <a:pPr marL="0" indent="0">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What is Computer Vision?</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Computer vision is a field of artificial intelligence that enables computers to "see" and interpret images and videos like humans do.</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BF3FA"/>
                </a:solidFill>
                <a:latin typeface="Fira Mono Medium" pitchFamily="34" charset="0"/>
                <a:ea typeface="Fira Mono Medium" pitchFamily="34" charset="-122"/>
                <a:cs typeface="Fira Mono Medium" pitchFamily="34" charset="-120"/>
              </a:rPr>
              <a:t>How it Works</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Computer vision systems use algorithms to analyze visual data, extract features, and make predictions about the content of images and videos.</a:t>
            </a: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109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Fundamentals of Face Detection</a:t>
            </a:r>
            <a:endParaRPr lang="en-US" sz="4450" dirty="0"/>
          </a:p>
        </p:txBody>
      </p:sp>
      <p:sp>
        <p:nvSpPr>
          <p:cNvPr id="4" name="Shape 1"/>
          <p:cNvSpPr/>
          <p:nvPr/>
        </p:nvSpPr>
        <p:spPr>
          <a:xfrm>
            <a:off x="793790" y="3123962"/>
            <a:ext cx="510302" cy="510302"/>
          </a:xfrm>
          <a:prstGeom prst="roundRect">
            <a:avLst>
              <a:gd name="adj" fmla="val 6667"/>
            </a:avLst>
          </a:prstGeom>
          <a:solidFill>
            <a:srgbClr val="2E2E2F"/>
          </a:solidFill>
          <a:ln/>
        </p:spPr>
      </p:sp>
      <p:sp>
        <p:nvSpPr>
          <p:cNvPr id="5" name="Text 2"/>
          <p:cNvSpPr/>
          <p:nvPr/>
        </p:nvSpPr>
        <p:spPr>
          <a:xfrm>
            <a:off x="946785" y="3208973"/>
            <a:ext cx="204192"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Fira Mono Medium" pitchFamily="34" charset="0"/>
                <a:ea typeface="Fira Mono Medium" pitchFamily="34" charset="-122"/>
                <a:cs typeface="Fira Mono Medium" pitchFamily="34" charset="-120"/>
              </a:rPr>
              <a:t>1</a:t>
            </a:r>
            <a:endParaRPr lang="en-US" sz="2650" dirty="0"/>
          </a:p>
        </p:txBody>
      </p:sp>
      <p:sp>
        <p:nvSpPr>
          <p:cNvPr id="6" name="Text 3"/>
          <p:cNvSpPr/>
          <p:nvPr/>
        </p:nvSpPr>
        <p:spPr>
          <a:xfrm>
            <a:off x="1530906" y="3123962"/>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1. Image Preprocessing</a:t>
            </a:r>
            <a:endParaRPr lang="en-US" sz="2200" dirty="0"/>
          </a:p>
        </p:txBody>
      </p:sp>
      <p:sp>
        <p:nvSpPr>
          <p:cNvPr id="7" name="Text 4"/>
          <p:cNvSpPr/>
          <p:nvPr/>
        </p:nvSpPr>
        <p:spPr>
          <a:xfrm>
            <a:off x="1530906" y="396871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Preparing images for analysis, including resizing, normalization, and noise reduction.</a:t>
            </a:r>
            <a:endParaRPr lang="en-US" sz="1750" dirty="0"/>
          </a:p>
        </p:txBody>
      </p:sp>
      <p:sp>
        <p:nvSpPr>
          <p:cNvPr id="8" name="Shape 5"/>
          <p:cNvSpPr/>
          <p:nvPr/>
        </p:nvSpPr>
        <p:spPr>
          <a:xfrm>
            <a:off x="4685467" y="3123962"/>
            <a:ext cx="510302" cy="510302"/>
          </a:xfrm>
          <a:prstGeom prst="roundRect">
            <a:avLst>
              <a:gd name="adj" fmla="val 6667"/>
            </a:avLst>
          </a:prstGeom>
          <a:solidFill>
            <a:srgbClr val="2E2E2F"/>
          </a:solidFill>
          <a:ln/>
        </p:spPr>
      </p:sp>
      <p:sp>
        <p:nvSpPr>
          <p:cNvPr id="9" name="Text 6"/>
          <p:cNvSpPr/>
          <p:nvPr/>
        </p:nvSpPr>
        <p:spPr>
          <a:xfrm>
            <a:off x="4838462" y="3208973"/>
            <a:ext cx="204192"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Fira Mono Medium" pitchFamily="34" charset="0"/>
                <a:ea typeface="Fira Mono Medium" pitchFamily="34" charset="-122"/>
                <a:cs typeface="Fira Mono Medium" pitchFamily="34" charset="-120"/>
              </a:rPr>
              <a:t>2</a:t>
            </a:r>
            <a:endParaRPr lang="en-US" sz="2650" dirty="0"/>
          </a:p>
        </p:txBody>
      </p:sp>
      <p:sp>
        <p:nvSpPr>
          <p:cNvPr id="10" name="Text 7"/>
          <p:cNvSpPr/>
          <p:nvPr/>
        </p:nvSpPr>
        <p:spPr>
          <a:xfrm>
            <a:off x="5422583" y="3123962"/>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2. Feature Extraction</a:t>
            </a:r>
            <a:endParaRPr lang="en-US" sz="2200" dirty="0"/>
          </a:p>
        </p:txBody>
      </p:sp>
      <p:sp>
        <p:nvSpPr>
          <p:cNvPr id="11" name="Text 8"/>
          <p:cNvSpPr/>
          <p:nvPr/>
        </p:nvSpPr>
        <p:spPr>
          <a:xfrm>
            <a:off x="5422583" y="3968710"/>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Identifying key features in images, such as edges, shapes, and textures.</a:t>
            </a:r>
            <a:endParaRPr lang="en-US" sz="1750" dirty="0"/>
          </a:p>
        </p:txBody>
      </p:sp>
      <p:sp>
        <p:nvSpPr>
          <p:cNvPr id="12" name="Shape 9"/>
          <p:cNvSpPr/>
          <p:nvPr/>
        </p:nvSpPr>
        <p:spPr>
          <a:xfrm>
            <a:off x="793790" y="5902285"/>
            <a:ext cx="510302" cy="510302"/>
          </a:xfrm>
          <a:prstGeom prst="roundRect">
            <a:avLst>
              <a:gd name="adj" fmla="val 6667"/>
            </a:avLst>
          </a:prstGeom>
          <a:solidFill>
            <a:srgbClr val="2E2E2F"/>
          </a:solidFill>
          <a:ln/>
        </p:spPr>
      </p:sp>
      <p:sp>
        <p:nvSpPr>
          <p:cNvPr id="13" name="Text 10"/>
          <p:cNvSpPr/>
          <p:nvPr/>
        </p:nvSpPr>
        <p:spPr>
          <a:xfrm>
            <a:off x="946785" y="5987296"/>
            <a:ext cx="204192"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Fira Mono Medium" pitchFamily="34" charset="0"/>
                <a:ea typeface="Fira Mono Medium" pitchFamily="34" charset="-122"/>
                <a:cs typeface="Fira Mono Medium" pitchFamily="34" charset="-120"/>
              </a:rPr>
              <a:t>3</a:t>
            </a:r>
            <a:endParaRPr lang="en-US" sz="2650" dirty="0"/>
          </a:p>
        </p:txBody>
      </p:sp>
      <p:sp>
        <p:nvSpPr>
          <p:cNvPr id="14" name="Text 11"/>
          <p:cNvSpPr/>
          <p:nvPr/>
        </p:nvSpPr>
        <p:spPr>
          <a:xfrm>
            <a:off x="1530906" y="5902285"/>
            <a:ext cx="2890480"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3. Classification</a:t>
            </a:r>
            <a:endParaRPr lang="en-US" sz="2200" dirty="0"/>
          </a:p>
        </p:txBody>
      </p:sp>
      <p:sp>
        <p:nvSpPr>
          <p:cNvPr id="15" name="Text 12"/>
          <p:cNvSpPr/>
          <p:nvPr/>
        </p:nvSpPr>
        <p:spPr>
          <a:xfrm>
            <a:off x="1530906" y="6392704"/>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Categorizing objects based on extracted features, determining if a detected region is a face or not.</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977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Techniques for Face Detection</a:t>
            </a:r>
            <a:endParaRPr lang="en-US" sz="4450" dirty="0"/>
          </a:p>
        </p:txBody>
      </p:sp>
      <p:sp>
        <p:nvSpPr>
          <p:cNvPr id="4" name="Shape 1"/>
          <p:cNvSpPr/>
          <p:nvPr/>
        </p:nvSpPr>
        <p:spPr>
          <a:xfrm>
            <a:off x="793790" y="2847499"/>
            <a:ext cx="3664863" cy="2395657"/>
          </a:xfrm>
          <a:prstGeom prst="roundRect">
            <a:avLst>
              <a:gd name="adj" fmla="val 1420"/>
            </a:avLst>
          </a:prstGeom>
          <a:solidFill>
            <a:srgbClr val="2E2E2F"/>
          </a:solidFill>
          <a:ln/>
        </p:spPr>
      </p:sp>
      <p:sp>
        <p:nvSpPr>
          <p:cNvPr id="5" name="Text 2"/>
          <p:cNvSpPr/>
          <p:nvPr/>
        </p:nvSpPr>
        <p:spPr>
          <a:xfrm>
            <a:off x="1020604"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Haar Cascades</a:t>
            </a:r>
            <a:endParaRPr lang="en-US" sz="2200" dirty="0"/>
          </a:p>
        </p:txBody>
      </p:sp>
      <p:sp>
        <p:nvSpPr>
          <p:cNvPr id="6" name="Text 3"/>
          <p:cNvSpPr/>
          <p:nvPr/>
        </p:nvSpPr>
        <p:spPr>
          <a:xfrm>
            <a:off x="1020604" y="3564731"/>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A traditional method relying on pre-defined features to detect faces efficiently.</a:t>
            </a:r>
            <a:endParaRPr lang="en-US" sz="1750" dirty="0"/>
          </a:p>
        </p:txBody>
      </p:sp>
      <p:sp>
        <p:nvSpPr>
          <p:cNvPr id="7" name="Shape 4"/>
          <p:cNvSpPr/>
          <p:nvPr/>
        </p:nvSpPr>
        <p:spPr>
          <a:xfrm>
            <a:off x="4685467" y="2847499"/>
            <a:ext cx="3664863" cy="2395657"/>
          </a:xfrm>
          <a:prstGeom prst="roundRect">
            <a:avLst>
              <a:gd name="adj" fmla="val 1420"/>
            </a:avLst>
          </a:prstGeom>
          <a:solidFill>
            <a:srgbClr val="2E2E2F"/>
          </a:solidFill>
          <a:ln/>
        </p:spPr>
      </p:sp>
      <p:sp>
        <p:nvSpPr>
          <p:cNvPr id="8" name="Text 5"/>
          <p:cNvSpPr/>
          <p:nvPr/>
        </p:nvSpPr>
        <p:spPr>
          <a:xfrm>
            <a:off x="4912281"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Deep Learning</a:t>
            </a:r>
            <a:endParaRPr lang="en-US" sz="2200" dirty="0"/>
          </a:p>
        </p:txBody>
      </p:sp>
      <p:sp>
        <p:nvSpPr>
          <p:cNvPr id="9" name="Text 6"/>
          <p:cNvSpPr/>
          <p:nvPr/>
        </p:nvSpPr>
        <p:spPr>
          <a:xfrm>
            <a:off x="4912281" y="3564731"/>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Using artificial neural networks trained on large datasets for robust and accurate face detection.</a:t>
            </a:r>
            <a:endParaRPr lang="en-US" sz="1750" dirty="0"/>
          </a:p>
        </p:txBody>
      </p:sp>
      <p:sp>
        <p:nvSpPr>
          <p:cNvPr id="10" name="Shape 7"/>
          <p:cNvSpPr/>
          <p:nvPr/>
        </p:nvSpPr>
        <p:spPr>
          <a:xfrm>
            <a:off x="793790" y="5469969"/>
            <a:ext cx="7556421" cy="1669852"/>
          </a:xfrm>
          <a:prstGeom prst="roundRect">
            <a:avLst>
              <a:gd name="adj" fmla="val 2038"/>
            </a:avLst>
          </a:prstGeom>
          <a:solidFill>
            <a:srgbClr val="2E2E2F"/>
          </a:solidFill>
          <a:ln/>
        </p:spPr>
      </p:sp>
      <p:sp>
        <p:nvSpPr>
          <p:cNvPr id="11" name="Text 8"/>
          <p:cNvSpPr/>
          <p:nvPr/>
        </p:nvSpPr>
        <p:spPr>
          <a:xfrm>
            <a:off x="1020604" y="5696783"/>
            <a:ext cx="6120884"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Convolutional Neural Networks (CNNs)</a:t>
            </a:r>
            <a:endParaRPr lang="en-US" sz="2200" dirty="0"/>
          </a:p>
        </p:txBody>
      </p:sp>
      <p:sp>
        <p:nvSpPr>
          <p:cNvPr id="12" name="Text 9"/>
          <p:cNvSpPr/>
          <p:nvPr/>
        </p:nvSpPr>
        <p:spPr>
          <a:xfrm>
            <a:off x="1020604" y="6187202"/>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Fira Sans" pitchFamily="34" charset="0"/>
                <a:ea typeface="Fira Sans" pitchFamily="34" charset="-122"/>
                <a:cs typeface="Fira Sans" pitchFamily="34" charset="-120"/>
              </a:rPr>
              <a:t>A powerful deep learning technique that excels in image recognition tasks, including face detection.</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0428" y="839272"/>
            <a:ext cx="6356032" cy="509230"/>
          </a:xfrm>
          <a:prstGeom prst="rect">
            <a:avLst/>
          </a:prstGeom>
          <a:noFill/>
          <a:ln/>
        </p:spPr>
        <p:txBody>
          <a:bodyPr wrap="none" lIns="0" tIns="0" rIns="0" bIns="0" rtlCol="0" anchor="t"/>
          <a:lstStyle/>
          <a:p>
            <a:pPr marL="0" indent="0">
              <a:lnSpc>
                <a:spcPts val="4000"/>
              </a:lnSpc>
              <a:buNone/>
            </a:pPr>
            <a:r>
              <a:rPr lang="en-US" sz="3200" dirty="0">
                <a:solidFill>
                  <a:srgbClr val="FBF3FA"/>
                </a:solidFill>
                <a:latin typeface="Fira Mono Medium" pitchFamily="34" charset="0"/>
                <a:ea typeface="Fira Mono Medium" pitchFamily="34" charset="-122"/>
                <a:cs typeface="Fira Mono Medium" pitchFamily="34" charset="-120"/>
              </a:rPr>
              <a:t>my code final image output</a:t>
            </a:r>
            <a:endParaRPr lang="en-US" sz="3200" dirty="0"/>
          </a:p>
        </p:txBody>
      </p:sp>
      <p:pic>
        <p:nvPicPr>
          <p:cNvPr id="3" name="Image 0" descr="preencoded.png"/>
          <p:cNvPicPr>
            <a:picLocks noChangeAspect="1"/>
          </p:cNvPicPr>
          <p:nvPr/>
        </p:nvPicPr>
        <p:blipFill>
          <a:blip r:embed="rId3"/>
          <a:stretch>
            <a:fillRect/>
          </a:stretch>
        </p:blipFill>
        <p:spPr>
          <a:xfrm>
            <a:off x="570428" y="1776293"/>
            <a:ext cx="2861310" cy="1733907"/>
          </a:xfrm>
          <a:prstGeom prst="rect">
            <a:avLst/>
          </a:prstGeom>
        </p:spPr>
      </p:pic>
      <p:sp>
        <p:nvSpPr>
          <p:cNvPr id="4" name="Text 1"/>
          <p:cNvSpPr/>
          <p:nvPr/>
        </p:nvSpPr>
        <p:spPr>
          <a:xfrm>
            <a:off x="570428" y="3693557"/>
            <a:ext cx="2076807" cy="254556"/>
          </a:xfrm>
          <a:prstGeom prst="rect">
            <a:avLst/>
          </a:prstGeom>
          <a:noFill/>
          <a:ln/>
        </p:spPr>
        <p:txBody>
          <a:bodyPr wrap="none" lIns="0" tIns="0" rIns="0" bIns="0" rtlCol="0" anchor="t"/>
          <a:lstStyle/>
          <a:p>
            <a:pPr marL="0" indent="0">
              <a:lnSpc>
                <a:spcPts val="2000"/>
              </a:lnSpc>
              <a:buNone/>
            </a:pPr>
            <a:r>
              <a:rPr lang="en-US" sz="1600" dirty="0">
                <a:solidFill>
                  <a:srgbClr val="FBF3FA"/>
                </a:solidFill>
                <a:latin typeface="Fira Mono Medium" pitchFamily="34" charset="0"/>
                <a:ea typeface="Fira Mono Medium" pitchFamily="34" charset="-122"/>
                <a:cs typeface="Fira Mono Medium" pitchFamily="34" charset="-120"/>
              </a:rPr>
              <a:t>Driver Monitoring</a:t>
            </a:r>
            <a:endParaRPr lang="en-US" sz="1600" dirty="0"/>
          </a:p>
        </p:txBody>
      </p:sp>
      <p:sp>
        <p:nvSpPr>
          <p:cNvPr id="5" name="Text 2"/>
          <p:cNvSpPr/>
          <p:nvPr/>
        </p:nvSpPr>
        <p:spPr>
          <a:xfrm>
            <a:off x="570428" y="4110990"/>
            <a:ext cx="4232315" cy="521494"/>
          </a:xfrm>
          <a:prstGeom prst="rect">
            <a:avLst/>
          </a:prstGeom>
          <a:noFill/>
          <a:ln/>
        </p:spPr>
        <p:txBody>
          <a:bodyPr wrap="square" lIns="0" tIns="0" rIns="0" bIns="0" rtlCol="0" anchor="t"/>
          <a:lstStyle/>
          <a:p>
            <a:pPr marL="0" indent="0">
              <a:lnSpc>
                <a:spcPts val="2050"/>
              </a:lnSpc>
              <a:buNone/>
            </a:pPr>
            <a:r>
              <a:rPr lang="en-US" sz="1250" dirty="0">
                <a:solidFill>
                  <a:srgbClr val="E0D6DE"/>
                </a:solidFill>
                <a:latin typeface="Fira Sans" pitchFamily="34" charset="0"/>
                <a:ea typeface="Fira Sans" pitchFamily="34" charset="-122"/>
                <a:cs typeface="Fira Sans" pitchFamily="34" charset="-120"/>
              </a:rPr>
              <a:t>Enhancing driver safety by detecting signs of drowsiness or distraction through face detection technology.</a:t>
            </a:r>
            <a:endParaRPr lang="en-US" sz="1250" dirty="0"/>
          </a:p>
        </p:txBody>
      </p:sp>
      <p:sp>
        <p:nvSpPr>
          <p:cNvPr id="6" name="Text 3"/>
          <p:cNvSpPr/>
          <p:nvPr/>
        </p:nvSpPr>
        <p:spPr>
          <a:xfrm>
            <a:off x="570428" y="4795361"/>
            <a:ext cx="2037278" cy="254556"/>
          </a:xfrm>
          <a:prstGeom prst="rect">
            <a:avLst/>
          </a:prstGeom>
          <a:noFill/>
          <a:ln/>
        </p:spPr>
        <p:txBody>
          <a:bodyPr wrap="none" lIns="0" tIns="0" rIns="0" bIns="0" rtlCol="0" anchor="t"/>
          <a:lstStyle/>
          <a:p>
            <a:pPr marL="0" indent="0">
              <a:lnSpc>
                <a:spcPts val="2000"/>
              </a:lnSpc>
              <a:buNone/>
            </a:pPr>
            <a:r>
              <a:rPr lang="en-US" sz="1600" dirty="0">
                <a:solidFill>
                  <a:srgbClr val="FBF3FA"/>
                </a:solidFill>
                <a:latin typeface="Fira Mono Medium" pitchFamily="34" charset="0"/>
                <a:ea typeface="Fira Mono Medium" pitchFamily="34" charset="-122"/>
                <a:cs typeface="Fira Mono Medium" pitchFamily="34" charset="-120"/>
              </a:rPr>
              <a:t>Emotion Analysis</a:t>
            </a:r>
            <a:endParaRPr lang="en-US" sz="1600" dirty="0"/>
          </a:p>
        </p:txBody>
      </p:sp>
      <p:sp>
        <p:nvSpPr>
          <p:cNvPr id="7" name="Text 4"/>
          <p:cNvSpPr/>
          <p:nvPr/>
        </p:nvSpPr>
        <p:spPr>
          <a:xfrm>
            <a:off x="570428" y="5212794"/>
            <a:ext cx="4232315" cy="521494"/>
          </a:xfrm>
          <a:prstGeom prst="rect">
            <a:avLst/>
          </a:prstGeom>
          <a:noFill/>
          <a:ln/>
        </p:spPr>
        <p:txBody>
          <a:bodyPr wrap="square" lIns="0" tIns="0" rIns="0" bIns="0" rtlCol="0" anchor="t"/>
          <a:lstStyle/>
          <a:p>
            <a:pPr marL="0" indent="0">
              <a:lnSpc>
                <a:spcPts val="2050"/>
              </a:lnSpc>
              <a:buNone/>
            </a:pPr>
            <a:r>
              <a:rPr lang="en-US" sz="1250" dirty="0">
                <a:solidFill>
                  <a:srgbClr val="E0D6DE"/>
                </a:solidFill>
                <a:latin typeface="Fira Sans" pitchFamily="34" charset="0"/>
                <a:ea typeface="Fira Sans" pitchFamily="34" charset="-122"/>
                <a:cs typeface="Fira Sans" pitchFamily="34" charset="-120"/>
              </a:rPr>
              <a:t>Analyzing facial expressions to determine emotions and sentiment, enabling enhanced customer insights.</a:t>
            </a:r>
            <a:endParaRPr lang="en-US" sz="1250" dirty="0"/>
          </a:p>
        </p:txBody>
      </p:sp>
      <p:sp>
        <p:nvSpPr>
          <p:cNvPr id="8" name="Text 5"/>
          <p:cNvSpPr/>
          <p:nvPr/>
        </p:nvSpPr>
        <p:spPr>
          <a:xfrm>
            <a:off x="570428" y="5897166"/>
            <a:ext cx="2037278" cy="254556"/>
          </a:xfrm>
          <a:prstGeom prst="rect">
            <a:avLst/>
          </a:prstGeom>
          <a:noFill/>
          <a:ln/>
        </p:spPr>
        <p:txBody>
          <a:bodyPr wrap="none" lIns="0" tIns="0" rIns="0" bIns="0" rtlCol="0" anchor="t"/>
          <a:lstStyle/>
          <a:p>
            <a:pPr marL="0" indent="0">
              <a:lnSpc>
                <a:spcPts val="2000"/>
              </a:lnSpc>
              <a:buNone/>
            </a:pPr>
            <a:r>
              <a:rPr lang="en-US" sz="1600" dirty="0">
                <a:solidFill>
                  <a:srgbClr val="FBF3FA"/>
                </a:solidFill>
                <a:latin typeface="Fira Mono Medium" pitchFamily="34" charset="0"/>
                <a:ea typeface="Fira Mono Medium" pitchFamily="34" charset="-122"/>
                <a:cs typeface="Fira Mono Medium" pitchFamily="34" charset="-120"/>
              </a:rPr>
              <a:t>Law Enforcement</a:t>
            </a:r>
            <a:endParaRPr lang="en-US" sz="1600" dirty="0"/>
          </a:p>
        </p:txBody>
      </p:sp>
      <p:sp>
        <p:nvSpPr>
          <p:cNvPr id="9" name="Text 6"/>
          <p:cNvSpPr/>
          <p:nvPr/>
        </p:nvSpPr>
        <p:spPr>
          <a:xfrm>
            <a:off x="570428" y="6314599"/>
            <a:ext cx="4232315" cy="521494"/>
          </a:xfrm>
          <a:prstGeom prst="rect">
            <a:avLst/>
          </a:prstGeom>
          <a:noFill/>
          <a:ln/>
        </p:spPr>
        <p:txBody>
          <a:bodyPr wrap="square" lIns="0" tIns="0" rIns="0" bIns="0" rtlCol="0" anchor="t"/>
          <a:lstStyle/>
          <a:p>
            <a:pPr marL="0" indent="0">
              <a:lnSpc>
                <a:spcPts val="2050"/>
              </a:lnSpc>
              <a:buNone/>
            </a:pPr>
            <a:r>
              <a:rPr lang="en-US" sz="1250" dirty="0">
                <a:solidFill>
                  <a:srgbClr val="E0D6DE"/>
                </a:solidFill>
                <a:latin typeface="Fira Sans" pitchFamily="34" charset="0"/>
                <a:ea typeface="Fira Sans" pitchFamily="34" charset="-122"/>
                <a:cs typeface="Fira Sans" pitchFamily="34" charset="-120"/>
              </a:rPr>
              <a:t>Aiding in forensic investigations and identifying suspects through face matching algorithms and databases.</a:t>
            </a:r>
            <a:endParaRPr lang="en-US" sz="1250" dirty="0"/>
          </a:p>
        </p:txBody>
      </p:sp>
      <p:sp>
        <p:nvSpPr>
          <p:cNvPr id="10" name="Text 7"/>
          <p:cNvSpPr/>
          <p:nvPr/>
        </p:nvSpPr>
        <p:spPr>
          <a:xfrm>
            <a:off x="570428" y="6982778"/>
            <a:ext cx="4232315" cy="260747"/>
          </a:xfrm>
          <a:prstGeom prst="rect">
            <a:avLst/>
          </a:prstGeom>
          <a:noFill/>
          <a:ln/>
        </p:spPr>
        <p:txBody>
          <a:bodyPr wrap="none" lIns="0" tIns="0" rIns="0" bIns="0" rtlCol="0" anchor="t"/>
          <a:lstStyle/>
          <a:p>
            <a:pPr marL="0" indent="0">
              <a:lnSpc>
                <a:spcPts val="2050"/>
              </a:lnSpc>
              <a:buNone/>
            </a:pPr>
            <a:endParaRPr lang="en-US" sz="1250" dirty="0"/>
          </a:p>
        </p:txBody>
      </p:sp>
      <p:pic>
        <p:nvPicPr>
          <p:cNvPr id="11" name="Image 1" descr="preencoded.png"/>
          <p:cNvPicPr>
            <a:picLocks noChangeAspect="1"/>
          </p:cNvPicPr>
          <p:nvPr/>
        </p:nvPicPr>
        <p:blipFill>
          <a:blip r:embed="rId4"/>
          <a:stretch>
            <a:fillRect/>
          </a:stretch>
        </p:blipFill>
        <p:spPr>
          <a:xfrm>
            <a:off x="5208032" y="1776293"/>
            <a:ext cx="3040142" cy="2024658"/>
          </a:xfrm>
          <a:prstGeom prst="rect">
            <a:avLst/>
          </a:prstGeom>
        </p:spPr>
      </p:pic>
      <p:sp>
        <p:nvSpPr>
          <p:cNvPr id="12" name="Text 8"/>
          <p:cNvSpPr/>
          <p:nvPr/>
        </p:nvSpPr>
        <p:spPr>
          <a:xfrm>
            <a:off x="5208032" y="3984308"/>
            <a:ext cx="2037278" cy="254556"/>
          </a:xfrm>
          <a:prstGeom prst="rect">
            <a:avLst/>
          </a:prstGeom>
          <a:noFill/>
          <a:ln/>
        </p:spPr>
        <p:txBody>
          <a:bodyPr wrap="none" lIns="0" tIns="0" rIns="0" bIns="0" rtlCol="0" anchor="t"/>
          <a:lstStyle/>
          <a:p>
            <a:pPr marL="0" indent="0">
              <a:lnSpc>
                <a:spcPts val="2000"/>
              </a:lnSpc>
              <a:buNone/>
            </a:pPr>
            <a:r>
              <a:rPr lang="en-US" sz="1600" dirty="0">
                <a:solidFill>
                  <a:srgbClr val="FBF3FA"/>
                </a:solidFill>
                <a:latin typeface="Fira Mono Medium" pitchFamily="34" charset="0"/>
                <a:ea typeface="Fira Mono Medium" pitchFamily="34" charset="-122"/>
                <a:cs typeface="Fira Mono Medium" pitchFamily="34" charset="-120"/>
              </a:rPr>
              <a:t>politician</a:t>
            </a:r>
            <a:endParaRPr lang="en-US" sz="1600" dirty="0"/>
          </a:p>
        </p:txBody>
      </p:sp>
      <p:sp>
        <p:nvSpPr>
          <p:cNvPr id="13" name="Text 9"/>
          <p:cNvSpPr/>
          <p:nvPr/>
        </p:nvSpPr>
        <p:spPr>
          <a:xfrm>
            <a:off x="5208032" y="4401741"/>
            <a:ext cx="4230886" cy="1042988"/>
          </a:xfrm>
          <a:prstGeom prst="rect">
            <a:avLst/>
          </a:prstGeom>
          <a:noFill/>
          <a:ln/>
        </p:spPr>
        <p:txBody>
          <a:bodyPr wrap="square" lIns="0" tIns="0" rIns="0" bIns="0" rtlCol="0" anchor="t"/>
          <a:lstStyle/>
          <a:p>
            <a:pPr marL="0" indent="0">
              <a:lnSpc>
                <a:spcPts val="2050"/>
              </a:lnSpc>
              <a:buNone/>
            </a:pPr>
            <a:r>
              <a:rPr lang="en-US" sz="1250" dirty="0">
                <a:solidFill>
                  <a:srgbClr val="E0D6DE"/>
                </a:solidFill>
                <a:latin typeface="Fira Sans" pitchFamily="34" charset="0"/>
                <a:ea typeface="Fira Sans" pitchFamily="34" charset="-122"/>
                <a:cs typeface="Fira Sans" pitchFamily="34" charset="-120"/>
              </a:rPr>
              <a:t>Monitoring public figures and politicians to analyze their facial expressions and body language during speeches or public appearances, providing insights into their emotions and intentions.</a:t>
            </a:r>
            <a:endParaRPr lang="en-US" sz="1250" dirty="0"/>
          </a:p>
        </p:txBody>
      </p:sp>
      <p:pic>
        <p:nvPicPr>
          <p:cNvPr id="14" name="Image 2" descr="preencoded.png"/>
          <p:cNvPicPr>
            <a:picLocks noChangeAspect="1"/>
          </p:cNvPicPr>
          <p:nvPr/>
        </p:nvPicPr>
        <p:blipFill>
          <a:blip r:embed="rId5"/>
          <a:stretch>
            <a:fillRect/>
          </a:stretch>
        </p:blipFill>
        <p:spPr>
          <a:xfrm>
            <a:off x="9844207" y="1776293"/>
            <a:ext cx="2471976" cy="1853922"/>
          </a:xfrm>
          <a:prstGeom prst="rect">
            <a:avLst/>
          </a:prstGeom>
        </p:spPr>
      </p:pic>
      <p:sp>
        <p:nvSpPr>
          <p:cNvPr id="15" name="Text 10"/>
          <p:cNvSpPr/>
          <p:nvPr/>
        </p:nvSpPr>
        <p:spPr>
          <a:xfrm>
            <a:off x="9844207" y="3813572"/>
            <a:ext cx="2037278" cy="254556"/>
          </a:xfrm>
          <a:prstGeom prst="rect">
            <a:avLst/>
          </a:prstGeom>
          <a:noFill/>
          <a:ln/>
        </p:spPr>
        <p:txBody>
          <a:bodyPr wrap="none" lIns="0" tIns="0" rIns="0" bIns="0" rtlCol="0" anchor="t"/>
          <a:lstStyle/>
          <a:p>
            <a:pPr marL="0" indent="0">
              <a:lnSpc>
                <a:spcPts val="2000"/>
              </a:lnSpc>
              <a:buNone/>
            </a:pPr>
            <a:r>
              <a:rPr lang="en-US" sz="1600" dirty="0">
                <a:solidFill>
                  <a:srgbClr val="FBF3FA"/>
                </a:solidFill>
                <a:latin typeface="Fira Mono Medium" pitchFamily="34" charset="0"/>
                <a:ea typeface="Fira Mono Medium" pitchFamily="34" charset="-122"/>
                <a:cs typeface="Fira Mono Medium" pitchFamily="34" charset="-120"/>
              </a:rPr>
              <a:t>Technology</a:t>
            </a:r>
            <a:endParaRPr lang="en-US" sz="1600" dirty="0"/>
          </a:p>
        </p:txBody>
      </p:sp>
      <p:sp>
        <p:nvSpPr>
          <p:cNvPr id="16" name="Text 11"/>
          <p:cNvSpPr/>
          <p:nvPr/>
        </p:nvSpPr>
        <p:spPr>
          <a:xfrm>
            <a:off x="9844207" y="4231005"/>
            <a:ext cx="4230886" cy="2085975"/>
          </a:xfrm>
          <a:prstGeom prst="rect">
            <a:avLst/>
          </a:prstGeom>
          <a:noFill/>
          <a:ln/>
        </p:spPr>
        <p:txBody>
          <a:bodyPr wrap="square" lIns="0" tIns="0" rIns="0" bIns="0" rtlCol="0" anchor="t"/>
          <a:lstStyle/>
          <a:p>
            <a:pPr marL="0" indent="0">
              <a:lnSpc>
                <a:spcPts val="2050"/>
              </a:lnSpc>
              <a:buNone/>
            </a:pPr>
            <a:r>
              <a:rPr lang="en-US" sz="1250" dirty="0">
                <a:solidFill>
                  <a:srgbClr val="E0D6DE"/>
                </a:solidFill>
                <a:latin typeface="Fira Sans" pitchFamily="34" charset="0"/>
                <a:ea typeface="Fira Sans" pitchFamily="34" charset="-122"/>
                <a:cs typeface="Fira Sans" pitchFamily="34" charset="-120"/>
              </a:rPr>
              <a:t>space technology, facial recognition can play a role in astronaut identification and security protocols. It could be utilized to ensure that only authorized individuals are given access to sensitive areas within spacecraft or space stations. Moreover, facial recognition technology could assist in monitoring the well-being and emotional state of astronauts during long-duration missions, providing crucial insights for their mental health support.</a:t>
            </a:r>
            <a:endParaRPr lang="en-US" sz="12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FBF3FA"/>
                </a:solidFill>
                <a:latin typeface="Fira Mono Medium" pitchFamily="34" charset="0"/>
                <a:ea typeface="Fira Mono Medium" pitchFamily="34" charset="-122"/>
                <a:cs typeface="Fira Mono Medium" pitchFamily="34" charset="-120"/>
              </a:rPr>
              <a:t>Real-World Case Studies</a:t>
            </a:r>
            <a:endParaRPr lang="en-US" sz="4300" dirty="0"/>
          </a:p>
        </p:txBody>
      </p:sp>
      <p:sp>
        <p:nvSpPr>
          <p:cNvPr id="4" name="Shape 1"/>
          <p:cNvSpPr/>
          <p:nvPr/>
        </p:nvSpPr>
        <p:spPr>
          <a:xfrm>
            <a:off x="1087041" y="2314932"/>
            <a:ext cx="30480" cy="5309949"/>
          </a:xfrm>
          <a:prstGeom prst="roundRect">
            <a:avLst>
              <a:gd name="adj" fmla="val 108513"/>
            </a:avLst>
          </a:prstGeom>
          <a:solidFill>
            <a:srgbClr val="474748"/>
          </a:solidFill>
          <a:ln/>
        </p:spPr>
      </p:sp>
      <p:sp>
        <p:nvSpPr>
          <p:cNvPr id="5" name="Shape 2"/>
          <p:cNvSpPr/>
          <p:nvPr/>
        </p:nvSpPr>
        <p:spPr>
          <a:xfrm>
            <a:off x="1319808" y="2795707"/>
            <a:ext cx="771644" cy="30480"/>
          </a:xfrm>
          <a:prstGeom prst="roundRect">
            <a:avLst>
              <a:gd name="adj" fmla="val 108513"/>
            </a:avLst>
          </a:prstGeom>
          <a:solidFill>
            <a:srgbClr val="474748"/>
          </a:solidFill>
          <a:ln/>
        </p:spPr>
      </p:sp>
      <p:sp>
        <p:nvSpPr>
          <p:cNvPr id="6" name="Shape 3"/>
          <p:cNvSpPr/>
          <p:nvPr/>
        </p:nvSpPr>
        <p:spPr>
          <a:xfrm>
            <a:off x="854273" y="2562939"/>
            <a:ext cx="496014" cy="496014"/>
          </a:xfrm>
          <a:prstGeom prst="roundRect">
            <a:avLst>
              <a:gd name="adj" fmla="val 6668"/>
            </a:avLst>
          </a:prstGeom>
          <a:solidFill>
            <a:srgbClr val="2E2E2F"/>
          </a:solidFill>
          <a:ln/>
        </p:spPr>
      </p:sp>
      <p:sp>
        <p:nvSpPr>
          <p:cNvPr id="7" name="Text 4"/>
          <p:cNvSpPr/>
          <p:nvPr/>
        </p:nvSpPr>
        <p:spPr>
          <a:xfrm>
            <a:off x="1002983" y="2645569"/>
            <a:ext cx="198477" cy="330756"/>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Fira Mono Medium" pitchFamily="34" charset="0"/>
                <a:ea typeface="Fira Mono Medium" pitchFamily="34" charset="-122"/>
                <a:cs typeface="Fira Mono Medium" pitchFamily="34" charset="-120"/>
              </a:rPr>
              <a:t>1</a:t>
            </a:r>
            <a:endParaRPr lang="en-US" sz="2600" dirty="0"/>
          </a:p>
        </p:txBody>
      </p:sp>
      <p:sp>
        <p:nvSpPr>
          <p:cNvPr id="8" name="Text 5"/>
          <p:cNvSpPr/>
          <p:nvPr/>
        </p:nvSpPr>
        <p:spPr>
          <a:xfrm>
            <a:off x="2314932" y="2535317"/>
            <a:ext cx="3636764" cy="344448"/>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Smart Security Systems</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Fira Sans" pitchFamily="34" charset="0"/>
                <a:ea typeface="Fira Sans" pitchFamily="34" charset="-122"/>
                <a:cs typeface="Fira Sans" pitchFamily="34" charset="-120"/>
              </a:rPr>
              <a:t>Face detection improves security by identifying suspicious individuals in surveillance footage.</a:t>
            </a:r>
            <a:endParaRPr lang="en-US" sz="1700" dirty="0"/>
          </a:p>
        </p:txBody>
      </p:sp>
      <p:sp>
        <p:nvSpPr>
          <p:cNvPr id="10" name="Shape 7"/>
          <p:cNvSpPr/>
          <p:nvPr/>
        </p:nvSpPr>
        <p:spPr>
          <a:xfrm>
            <a:off x="1319808" y="4639151"/>
            <a:ext cx="771644" cy="30480"/>
          </a:xfrm>
          <a:prstGeom prst="roundRect">
            <a:avLst>
              <a:gd name="adj" fmla="val 108513"/>
            </a:avLst>
          </a:prstGeom>
          <a:solidFill>
            <a:srgbClr val="474748"/>
          </a:solidFill>
          <a:ln/>
        </p:spPr>
      </p:sp>
      <p:sp>
        <p:nvSpPr>
          <p:cNvPr id="11" name="Shape 8"/>
          <p:cNvSpPr/>
          <p:nvPr/>
        </p:nvSpPr>
        <p:spPr>
          <a:xfrm>
            <a:off x="854273" y="4406384"/>
            <a:ext cx="496014" cy="496014"/>
          </a:xfrm>
          <a:prstGeom prst="roundRect">
            <a:avLst>
              <a:gd name="adj" fmla="val 6668"/>
            </a:avLst>
          </a:prstGeom>
          <a:solidFill>
            <a:srgbClr val="2E2E2F"/>
          </a:solidFill>
          <a:ln/>
        </p:spPr>
      </p:sp>
      <p:sp>
        <p:nvSpPr>
          <p:cNvPr id="12" name="Text 9"/>
          <p:cNvSpPr/>
          <p:nvPr/>
        </p:nvSpPr>
        <p:spPr>
          <a:xfrm>
            <a:off x="1002983" y="4489013"/>
            <a:ext cx="198477" cy="330756"/>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Fira Mono Medium" pitchFamily="34" charset="0"/>
                <a:ea typeface="Fira Mono Medium" pitchFamily="34" charset="-122"/>
                <a:cs typeface="Fira Mono Medium" pitchFamily="34" charset="-120"/>
              </a:rPr>
              <a:t>2</a:t>
            </a:r>
            <a:endParaRPr lang="en-US" sz="2600" dirty="0"/>
          </a:p>
        </p:txBody>
      </p:sp>
      <p:sp>
        <p:nvSpPr>
          <p:cNvPr id="13" name="Text 10"/>
          <p:cNvSpPr/>
          <p:nvPr/>
        </p:nvSpPr>
        <p:spPr>
          <a:xfrm>
            <a:off x="2314932" y="4378762"/>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Access Control</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Fira Sans" pitchFamily="34" charset="0"/>
                <a:ea typeface="Fira Sans" pitchFamily="34" charset="-122"/>
                <a:cs typeface="Fira Sans" pitchFamily="34" charset="-120"/>
              </a:rPr>
              <a:t>Unlocking doors and granting access using facial recognition technology.</a:t>
            </a:r>
            <a:endParaRPr lang="en-US" sz="1700" dirty="0"/>
          </a:p>
        </p:txBody>
      </p:sp>
      <p:sp>
        <p:nvSpPr>
          <p:cNvPr id="15" name="Shape 12"/>
          <p:cNvSpPr/>
          <p:nvPr/>
        </p:nvSpPr>
        <p:spPr>
          <a:xfrm>
            <a:off x="1319808" y="6482596"/>
            <a:ext cx="771644" cy="30480"/>
          </a:xfrm>
          <a:prstGeom prst="roundRect">
            <a:avLst>
              <a:gd name="adj" fmla="val 108513"/>
            </a:avLst>
          </a:prstGeom>
          <a:solidFill>
            <a:srgbClr val="474748"/>
          </a:solidFill>
          <a:ln/>
        </p:spPr>
      </p:sp>
      <p:sp>
        <p:nvSpPr>
          <p:cNvPr id="16" name="Shape 13"/>
          <p:cNvSpPr/>
          <p:nvPr/>
        </p:nvSpPr>
        <p:spPr>
          <a:xfrm>
            <a:off x="854273" y="6249829"/>
            <a:ext cx="496014" cy="496014"/>
          </a:xfrm>
          <a:prstGeom prst="roundRect">
            <a:avLst>
              <a:gd name="adj" fmla="val 6668"/>
            </a:avLst>
          </a:prstGeom>
          <a:solidFill>
            <a:srgbClr val="2E2E2F"/>
          </a:solidFill>
          <a:ln/>
        </p:spPr>
      </p:sp>
      <p:sp>
        <p:nvSpPr>
          <p:cNvPr id="17" name="Text 14"/>
          <p:cNvSpPr/>
          <p:nvPr/>
        </p:nvSpPr>
        <p:spPr>
          <a:xfrm>
            <a:off x="1002983" y="6332458"/>
            <a:ext cx="198477" cy="330756"/>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Fira Mono Medium" pitchFamily="34" charset="0"/>
                <a:ea typeface="Fira Mono Medium" pitchFamily="34" charset="-122"/>
                <a:cs typeface="Fira Mono Medium" pitchFamily="34" charset="-120"/>
              </a:rPr>
              <a:t>3</a:t>
            </a:r>
            <a:endParaRPr lang="en-US" sz="2600" dirty="0"/>
          </a:p>
        </p:txBody>
      </p:sp>
      <p:sp>
        <p:nvSpPr>
          <p:cNvPr id="18" name="Text 15"/>
          <p:cNvSpPr/>
          <p:nvPr/>
        </p:nvSpPr>
        <p:spPr>
          <a:xfrm>
            <a:off x="2314932" y="6222206"/>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Retail Analytics</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Fira Sans" pitchFamily="34" charset="0"/>
                <a:ea typeface="Fira Sans" pitchFamily="34" charset="-122"/>
                <a:cs typeface="Fira Sans" pitchFamily="34" charset="-120"/>
              </a:rPr>
              <a:t>Analyzing customer behavior and patterns in retail settings using face detection technology.</a:t>
            </a:r>
            <a:endParaRPr lang="en-US" sz="17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702112" y="551736"/>
            <a:ext cx="7739777" cy="1253966"/>
          </a:xfrm>
          <a:prstGeom prst="rect">
            <a:avLst/>
          </a:prstGeom>
          <a:noFill/>
          <a:ln/>
        </p:spPr>
        <p:txBody>
          <a:bodyPr wrap="square" lIns="0" tIns="0" rIns="0" bIns="0" rtlCol="0" anchor="t"/>
          <a:lstStyle/>
          <a:p>
            <a:pPr marL="0" indent="0">
              <a:lnSpc>
                <a:spcPts val="4900"/>
              </a:lnSpc>
              <a:buNone/>
            </a:pPr>
            <a:r>
              <a:rPr lang="en-US" sz="3900" dirty="0">
                <a:solidFill>
                  <a:srgbClr val="FBF3FA"/>
                </a:solidFill>
                <a:latin typeface="Fira Mono Medium" pitchFamily="34" charset="0"/>
                <a:ea typeface="Fira Mono Medium" pitchFamily="34" charset="-122"/>
                <a:cs typeface="Fira Mono Medium" pitchFamily="34" charset="-120"/>
              </a:rPr>
              <a:t>Challenges in Face Detection</a:t>
            </a:r>
            <a:endParaRPr lang="en-US" sz="3900" dirty="0"/>
          </a:p>
        </p:txBody>
      </p:sp>
      <p:pic>
        <p:nvPicPr>
          <p:cNvPr id="4" name="Image 1" descr="preencoded.png"/>
          <p:cNvPicPr>
            <a:picLocks noChangeAspect="1"/>
          </p:cNvPicPr>
          <p:nvPr/>
        </p:nvPicPr>
        <p:blipFill>
          <a:blip r:embed="rId4"/>
          <a:stretch>
            <a:fillRect/>
          </a:stretch>
        </p:blipFill>
        <p:spPr>
          <a:xfrm>
            <a:off x="702112" y="2106573"/>
            <a:ext cx="501491" cy="501491"/>
          </a:xfrm>
          <a:prstGeom prst="rect">
            <a:avLst/>
          </a:prstGeom>
        </p:spPr>
      </p:pic>
      <p:sp>
        <p:nvSpPr>
          <p:cNvPr id="5" name="Text 1"/>
          <p:cNvSpPr/>
          <p:nvPr/>
        </p:nvSpPr>
        <p:spPr>
          <a:xfrm>
            <a:off x="702112" y="2808684"/>
            <a:ext cx="2507813" cy="313373"/>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Fira Mono Medium" pitchFamily="34" charset="0"/>
                <a:ea typeface="Fira Mono Medium" pitchFamily="34" charset="-122"/>
                <a:cs typeface="Fira Mono Medium" pitchFamily="34" charset="-120"/>
              </a:rPr>
              <a:t>Occlusion</a:t>
            </a:r>
            <a:endParaRPr lang="en-US" sz="1950" dirty="0"/>
          </a:p>
        </p:txBody>
      </p:sp>
      <p:sp>
        <p:nvSpPr>
          <p:cNvPr id="6" name="Text 2"/>
          <p:cNvSpPr/>
          <p:nvPr/>
        </p:nvSpPr>
        <p:spPr>
          <a:xfrm>
            <a:off x="702112" y="3242429"/>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Faces may be partially hidden or obscured by objects.</a:t>
            </a:r>
            <a:endParaRPr lang="en-US" sz="1550" dirty="0"/>
          </a:p>
        </p:txBody>
      </p:sp>
      <p:pic>
        <p:nvPicPr>
          <p:cNvPr id="7" name="Image 2" descr="preencoded.png"/>
          <p:cNvPicPr>
            <a:picLocks noChangeAspect="1"/>
          </p:cNvPicPr>
          <p:nvPr/>
        </p:nvPicPr>
        <p:blipFill>
          <a:blip r:embed="rId5"/>
          <a:stretch>
            <a:fillRect/>
          </a:stretch>
        </p:blipFill>
        <p:spPr>
          <a:xfrm>
            <a:off x="702112" y="4165283"/>
            <a:ext cx="501491" cy="501491"/>
          </a:xfrm>
          <a:prstGeom prst="rect">
            <a:avLst/>
          </a:prstGeom>
        </p:spPr>
      </p:pic>
      <p:sp>
        <p:nvSpPr>
          <p:cNvPr id="8" name="Text 3"/>
          <p:cNvSpPr/>
          <p:nvPr/>
        </p:nvSpPr>
        <p:spPr>
          <a:xfrm>
            <a:off x="702112" y="4867394"/>
            <a:ext cx="2858572" cy="313373"/>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Fira Mono Medium" pitchFamily="34" charset="0"/>
                <a:ea typeface="Fira Mono Medium" pitchFamily="34" charset="-122"/>
                <a:cs typeface="Fira Mono Medium" pitchFamily="34" charset="-120"/>
              </a:rPr>
              <a:t>Lighting Conditions</a:t>
            </a:r>
            <a:endParaRPr lang="en-US" sz="1950" dirty="0"/>
          </a:p>
        </p:txBody>
      </p:sp>
      <p:sp>
        <p:nvSpPr>
          <p:cNvPr id="9" name="Text 4"/>
          <p:cNvSpPr/>
          <p:nvPr/>
        </p:nvSpPr>
        <p:spPr>
          <a:xfrm>
            <a:off x="702112" y="5301139"/>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Variations in lighting can significantly affect face detection accuracy.</a:t>
            </a:r>
            <a:endParaRPr lang="en-US" sz="1550" dirty="0"/>
          </a:p>
        </p:txBody>
      </p:sp>
      <p:pic>
        <p:nvPicPr>
          <p:cNvPr id="10" name="Image 3" descr="preencoded.png"/>
          <p:cNvPicPr>
            <a:picLocks noChangeAspect="1"/>
          </p:cNvPicPr>
          <p:nvPr/>
        </p:nvPicPr>
        <p:blipFill>
          <a:blip r:embed="rId6"/>
          <a:stretch>
            <a:fillRect/>
          </a:stretch>
        </p:blipFill>
        <p:spPr>
          <a:xfrm>
            <a:off x="702112" y="6223992"/>
            <a:ext cx="501491" cy="501491"/>
          </a:xfrm>
          <a:prstGeom prst="rect">
            <a:avLst/>
          </a:prstGeom>
        </p:spPr>
      </p:pic>
      <p:sp>
        <p:nvSpPr>
          <p:cNvPr id="11" name="Text 5"/>
          <p:cNvSpPr/>
          <p:nvPr/>
        </p:nvSpPr>
        <p:spPr>
          <a:xfrm>
            <a:off x="702112" y="6926104"/>
            <a:ext cx="2507813" cy="313373"/>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Fira Mono Medium" pitchFamily="34" charset="0"/>
                <a:ea typeface="Fira Mono Medium" pitchFamily="34" charset="-122"/>
                <a:cs typeface="Fira Mono Medium" pitchFamily="34" charset="-120"/>
              </a:rPr>
              <a:t>Pose Variation</a:t>
            </a:r>
            <a:endParaRPr lang="en-US" sz="1950" dirty="0"/>
          </a:p>
        </p:txBody>
      </p:sp>
      <p:sp>
        <p:nvSpPr>
          <p:cNvPr id="12" name="Text 6"/>
          <p:cNvSpPr/>
          <p:nvPr/>
        </p:nvSpPr>
        <p:spPr>
          <a:xfrm>
            <a:off x="702112" y="7359848"/>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Fira Sans" pitchFamily="34" charset="0"/>
                <a:ea typeface="Fira Sans" pitchFamily="34" charset="-122"/>
                <a:cs typeface="Fira Sans" pitchFamily="34" charset="-120"/>
              </a:rPr>
              <a:t>Faces can be detected at different angles and orientations.</a:t>
            </a:r>
            <a:endParaRPr lang="en-US" sz="15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FBF3FA"/>
                </a:solidFill>
                <a:latin typeface="Fira Mono Medium" pitchFamily="34" charset="0"/>
                <a:ea typeface="Fira Mono Medium" pitchFamily="34" charset="-122"/>
                <a:cs typeface="Fira Mono Medium" pitchFamily="34" charset="-120"/>
              </a:rPr>
              <a:t>Applications of Face Detection</a:t>
            </a:r>
            <a:endParaRPr lang="en-US" sz="4300" dirty="0"/>
          </a:p>
        </p:txBody>
      </p:sp>
      <p:pic>
        <p:nvPicPr>
          <p:cNvPr id="4" name="Image 1" descr="preencoded.png"/>
          <p:cNvPicPr>
            <a:picLocks noChangeAspect="1"/>
          </p:cNvPicPr>
          <p:nvPr/>
        </p:nvPicPr>
        <p:blipFill>
          <a:blip r:embed="rId4"/>
          <a:stretch>
            <a:fillRect/>
          </a:stretch>
        </p:blipFill>
        <p:spPr>
          <a:xfrm>
            <a:off x="773073" y="2319933"/>
            <a:ext cx="1104424" cy="1767126"/>
          </a:xfrm>
          <a:prstGeom prst="rect">
            <a:avLst/>
          </a:prstGeom>
        </p:spPr>
      </p:pic>
      <p:sp>
        <p:nvSpPr>
          <p:cNvPr id="5" name="Text 1"/>
          <p:cNvSpPr/>
          <p:nvPr/>
        </p:nvSpPr>
        <p:spPr>
          <a:xfrm>
            <a:off x="2208728" y="2540794"/>
            <a:ext cx="2980730" cy="345043"/>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Facial Recognition</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Fira Sans" pitchFamily="34" charset="0"/>
                <a:ea typeface="Fira Sans" pitchFamily="34" charset="-122"/>
                <a:cs typeface="Fira Sans" pitchFamily="34" charset="-120"/>
              </a:rPr>
              <a:t>Unlocking smartphones, verifying identities, and providing secure access.</a:t>
            </a:r>
            <a:endParaRPr lang="en-US" sz="1700" dirty="0"/>
          </a:p>
        </p:txBody>
      </p:sp>
      <p:pic>
        <p:nvPicPr>
          <p:cNvPr id="7" name="Image 2" descr="preencoded.png"/>
          <p:cNvPicPr>
            <a:picLocks noChangeAspect="1"/>
          </p:cNvPicPr>
          <p:nvPr/>
        </p:nvPicPr>
        <p:blipFill>
          <a:blip r:embed="rId5"/>
          <a:stretch>
            <a:fillRect/>
          </a:stretch>
        </p:blipFill>
        <p:spPr>
          <a:xfrm>
            <a:off x="773073" y="4087058"/>
            <a:ext cx="1104424" cy="1767126"/>
          </a:xfrm>
          <a:prstGeom prst="rect">
            <a:avLst/>
          </a:prstGeom>
        </p:spPr>
      </p:pic>
      <p:sp>
        <p:nvSpPr>
          <p:cNvPr id="8" name="Text 3"/>
          <p:cNvSpPr/>
          <p:nvPr/>
        </p:nvSpPr>
        <p:spPr>
          <a:xfrm>
            <a:off x="2208728" y="430791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Mobile Payments</a:t>
            </a: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E0D6DE"/>
                </a:solidFill>
                <a:latin typeface="Fira Sans" pitchFamily="34" charset="0"/>
                <a:ea typeface="Fira Sans" pitchFamily="34" charset="-122"/>
                <a:cs typeface="Fira Sans" pitchFamily="34" charset="-120"/>
              </a:rPr>
              <a:t>Facilitating secure online payments using facial recognition technology.</a:t>
            </a:r>
            <a:endParaRPr lang="en-US" sz="1700" dirty="0"/>
          </a:p>
        </p:txBody>
      </p:sp>
      <p:pic>
        <p:nvPicPr>
          <p:cNvPr id="10" name="Image 3" descr="preencoded.png"/>
          <p:cNvPicPr>
            <a:picLocks noChangeAspect="1"/>
          </p:cNvPicPr>
          <p:nvPr/>
        </p:nvPicPr>
        <p:blipFill>
          <a:blip r:embed="rId6"/>
          <a:stretch>
            <a:fillRect/>
          </a:stretch>
        </p:blipFill>
        <p:spPr>
          <a:xfrm>
            <a:off x="773073" y="5854184"/>
            <a:ext cx="1104424" cy="1767126"/>
          </a:xfrm>
          <a:prstGeom prst="rect">
            <a:avLst/>
          </a:prstGeom>
        </p:spPr>
      </p:pic>
      <p:sp>
        <p:nvSpPr>
          <p:cNvPr id="11" name="Text 5"/>
          <p:cNvSpPr/>
          <p:nvPr/>
        </p:nvSpPr>
        <p:spPr>
          <a:xfrm>
            <a:off x="2208728" y="6075045"/>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Fira Mono Medium" pitchFamily="34" charset="0"/>
                <a:ea typeface="Fira Mono Medium" pitchFamily="34" charset="-122"/>
                <a:cs typeface="Fira Mono Medium" pitchFamily="34" charset="-120"/>
              </a:rPr>
              <a:t>Social Media</a:t>
            </a:r>
            <a:endParaRPr lang="en-US" sz="2150" dirty="0"/>
          </a:p>
        </p:txBody>
      </p:sp>
      <p:sp>
        <p:nvSpPr>
          <p:cNvPr id="12" name="Text 6"/>
          <p:cNvSpPr/>
          <p:nvPr/>
        </p:nvSpPr>
        <p:spPr>
          <a:xfrm>
            <a:off x="2208728" y="6552605"/>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E0D6DE"/>
                </a:solidFill>
                <a:latin typeface="Fira Sans" pitchFamily="34" charset="0"/>
                <a:ea typeface="Fira Sans" pitchFamily="34" charset="-122"/>
                <a:cs typeface="Fira Sans" pitchFamily="34" charset="-120"/>
              </a:rPr>
              <a:t>Automating tagging of friends and family members in photos.</a:t>
            </a:r>
            <a:endParaRPr lang="en-US" sz="17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832610"/>
            <a:ext cx="11566327" cy="708779"/>
          </a:xfrm>
          <a:prstGeom prst="rect">
            <a:avLst/>
          </a:prstGeom>
          <a:noFill/>
          <a:ln/>
        </p:spPr>
        <p:txBody>
          <a:bodyPr wrap="none" lIns="0" tIns="0" rIns="0" bIns="0" rtlCol="0" anchor="t"/>
          <a:lstStyle/>
          <a:p>
            <a:pPr marL="0" indent="0">
              <a:lnSpc>
                <a:spcPts val="5550"/>
              </a:lnSpc>
              <a:buNone/>
            </a:pPr>
            <a:r>
              <a:rPr lang="en-US" sz="4450" dirty="0">
                <a:solidFill>
                  <a:srgbClr val="FBF3FA"/>
                </a:solidFill>
                <a:latin typeface="Fira Mono Medium" pitchFamily="34" charset="0"/>
                <a:ea typeface="Fira Mono Medium" pitchFamily="34" charset="-122"/>
                <a:cs typeface="Fira Mono Medium" pitchFamily="34" charset="-120"/>
              </a:rPr>
              <a:t>Conclusion and Future Developments</a:t>
            </a:r>
            <a:endParaRPr lang="en-US" sz="4450" dirty="0"/>
          </a:p>
        </p:txBody>
      </p:sp>
      <p:pic>
        <p:nvPicPr>
          <p:cNvPr id="3" name="Image 0" descr="preencoded.png"/>
          <p:cNvPicPr>
            <a:picLocks noChangeAspect="1"/>
          </p:cNvPicPr>
          <p:nvPr/>
        </p:nvPicPr>
        <p:blipFill>
          <a:blip r:embed="rId3"/>
          <a:stretch>
            <a:fillRect/>
          </a:stretch>
        </p:blipFill>
        <p:spPr>
          <a:xfrm>
            <a:off x="3247430" y="2995017"/>
            <a:ext cx="1614011" cy="807958"/>
          </a:xfrm>
          <a:prstGeom prst="rect">
            <a:avLst/>
          </a:prstGeom>
        </p:spPr>
      </p:pic>
      <p:sp>
        <p:nvSpPr>
          <p:cNvPr id="4" name="Text 1"/>
          <p:cNvSpPr/>
          <p:nvPr/>
        </p:nvSpPr>
        <p:spPr>
          <a:xfrm>
            <a:off x="3969306" y="3259336"/>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Fira Mono Medium" pitchFamily="34" charset="0"/>
                <a:ea typeface="Fira Mono Medium" pitchFamily="34" charset="-122"/>
                <a:cs typeface="Fira Mono Medium" pitchFamily="34" charset="-120"/>
              </a:rPr>
              <a:t>1</a:t>
            </a:r>
            <a:endParaRPr lang="en-US" sz="2200" dirty="0"/>
          </a:p>
        </p:txBody>
      </p:sp>
      <p:sp>
        <p:nvSpPr>
          <p:cNvPr id="5" name="Text 2"/>
          <p:cNvSpPr/>
          <p:nvPr/>
        </p:nvSpPr>
        <p:spPr>
          <a:xfrm>
            <a:off x="5088255" y="3221831"/>
            <a:ext cx="3060502"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Advancements in AI</a:t>
            </a:r>
            <a:endParaRPr lang="en-US" sz="2200" dirty="0"/>
          </a:p>
        </p:txBody>
      </p:sp>
      <p:sp>
        <p:nvSpPr>
          <p:cNvPr id="6" name="Shape 3"/>
          <p:cNvSpPr/>
          <p:nvPr/>
        </p:nvSpPr>
        <p:spPr>
          <a:xfrm>
            <a:off x="4918115" y="3816072"/>
            <a:ext cx="8861822" cy="15240"/>
          </a:xfrm>
          <a:prstGeom prst="roundRect">
            <a:avLst>
              <a:gd name="adj" fmla="val 223256"/>
            </a:avLst>
          </a:prstGeom>
          <a:solidFill>
            <a:srgbClr val="474748"/>
          </a:solidFill>
          <a:ln/>
        </p:spPr>
      </p:sp>
      <p:pic>
        <p:nvPicPr>
          <p:cNvPr id="7" name="Image 1" descr="preencoded.png"/>
          <p:cNvPicPr>
            <a:picLocks noChangeAspect="1"/>
          </p:cNvPicPr>
          <p:nvPr/>
        </p:nvPicPr>
        <p:blipFill>
          <a:blip r:embed="rId4"/>
          <a:stretch>
            <a:fillRect/>
          </a:stretch>
        </p:blipFill>
        <p:spPr>
          <a:xfrm>
            <a:off x="2440424" y="3859649"/>
            <a:ext cx="3228022" cy="807958"/>
          </a:xfrm>
          <a:prstGeom prst="rect">
            <a:avLst/>
          </a:prstGeom>
        </p:spPr>
      </p:pic>
      <p:sp>
        <p:nvSpPr>
          <p:cNvPr id="8" name="Text 4"/>
          <p:cNvSpPr/>
          <p:nvPr/>
        </p:nvSpPr>
        <p:spPr>
          <a:xfrm>
            <a:off x="3969306" y="4036814"/>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Fira Mono Medium" pitchFamily="34" charset="0"/>
                <a:ea typeface="Fira Mono Medium" pitchFamily="34" charset="-122"/>
                <a:cs typeface="Fira Mono Medium" pitchFamily="34" charset="-120"/>
              </a:rPr>
              <a:t>2</a:t>
            </a:r>
            <a:endParaRPr lang="en-US" sz="2200" dirty="0"/>
          </a:p>
        </p:txBody>
      </p:sp>
      <p:sp>
        <p:nvSpPr>
          <p:cNvPr id="9" name="Text 5"/>
          <p:cNvSpPr/>
          <p:nvPr/>
        </p:nvSpPr>
        <p:spPr>
          <a:xfrm>
            <a:off x="5895261" y="4086463"/>
            <a:ext cx="289048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Improved Accuracy</a:t>
            </a:r>
            <a:endParaRPr lang="en-US" sz="2200" dirty="0"/>
          </a:p>
        </p:txBody>
      </p:sp>
      <p:sp>
        <p:nvSpPr>
          <p:cNvPr id="10" name="Shape 6"/>
          <p:cNvSpPr/>
          <p:nvPr/>
        </p:nvSpPr>
        <p:spPr>
          <a:xfrm>
            <a:off x="5725120" y="4680704"/>
            <a:ext cx="8054816" cy="15240"/>
          </a:xfrm>
          <a:prstGeom prst="roundRect">
            <a:avLst>
              <a:gd name="adj" fmla="val 223256"/>
            </a:avLst>
          </a:prstGeom>
          <a:solidFill>
            <a:srgbClr val="474748"/>
          </a:solidFill>
          <a:ln/>
        </p:spPr>
      </p:sp>
      <p:pic>
        <p:nvPicPr>
          <p:cNvPr id="11" name="Image 2" descr="preencoded.png"/>
          <p:cNvPicPr>
            <a:picLocks noChangeAspect="1"/>
          </p:cNvPicPr>
          <p:nvPr/>
        </p:nvPicPr>
        <p:blipFill>
          <a:blip r:embed="rId5"/>
          <a:stretch>
            <a:fillRect/>
          </a:stretch>
        </p:blipFill>
        <p:spPr>
          <a:xfrm>
            <a:off x="1633418" y="4724281"/>
            <a:ext cx="4842034" cy="807958"/>
          </a:xfrm>
          <a:prstGeom prst="rect">
            <a:avLst/>
          </a:prstGeom>
        </p:spPr>
      </p:pic>
      <p:sp>
        <p:nvSpPr>
          <p:cNvPr id="12" name="Text 7"/>
          <p:cNvSpPr/>
          <p:nvPr/>
        </p:nvSpPr>
        <p:spPr>
          <a:xfrm>
            <a:off x="3969306" y="4901446"/>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Fira Mono Medium" pitchFamily="34" charset="0"/>
                <a:ea typeface="Fira Mono Medium" pitchFamily="34" charset="-122"/>
                <a:cs typeface="Fira Mono Medium" pitchFamily="34" charset="-120"/>
              </a:rPr>
              <a:t>3</a:t>
            </a:r>
            <a:endParaRPr lang="en-US" sz="2200" dirty="0"/>
          </a:p>
        </p:txBody>
      </p:sp>
      <p:sp>
        <p:nvSpPr>
          <p:cNvPr id="13" name="Text 8"/>
          <p:cNvSpPr/>
          <p:nvPr/>
        </p:nvSpPr>
        <p:spPr>
          <a:xfrm>
            <a:off x="6702266" y="4951095"/>
            <a:ext cx="238041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Wider Adoption</a:t>
            </a:r>
            <a:endParaRPr lang="en-US" sz="2200" dirty="0"/>
          </a:p>
        </p:txBody>
      </p:sp>
      <p:sp>
        <p:nvSpPr>
          <p:cNvPr id="14" name="Shape 9"/>
          <p:cNvSpPr/>
          <p:nvPr/>
        </p:nvSpPr>
        <p:spPr>
          <a:xfrm>
            <a:off x="6532126" y="5545336"/>
            <a:ext cx="7247811" cy="15240"/>
          </a:xfrm>
          <a:prstGeom prst="roundRect">
            <a:avLst>
              <a:gd name="adj" fmla="val 223256"/>
            </a:avLst>
          </a:prstGeom>
          <a:solidFill>
            <a:srgbClr val="474748"/>
          </a:solidFill>
          <a:ln/>
        </p:spPr>
      </p:sp>
      <p:pic>
        <p:nvPicPr>
          <p:cNvPr id="15" name="Image 3" descr="preencoded.png"/>
          <p:cNvPicPr>
            <a:picLocks noChangeAspect="1"/>
          </p:cNvPicPr>
          <p:nvPr/>
        </p:nvPicPr>
        <p:blipFill>
          <a:blip r:embed="rId6"/>
          <a:stretch>
            <a:fillRect/>
          </a:stretch>
        </p:blipFill>
        <p:spPr>
          <a:xfrm>
            <a:off x="826294" y="5588913"/>
            <a:ext cx="6456164" cy="807958"/>
          </a:xfrm>
          <a:prstGeom prst="rect">
            <a:avLst/>
          </a:prstGeom>
        </p:spPr>
      </p:pic>
      <p:sp>
        <p:nvSpPr>
          <p:cNvPr id="16" name="Text 10"/>
          <p:cNvSpPr/>
          <p:nvPr/>
        </p:nvSpPr>
        <p:spPr>
          <a:xfrm>
            <a:off x="3969187" y="5766078"/>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Fira Mono Medium" pitchFamily="34" charset="0"/>
                <a:ea typeface="Fira Mono Medium" pitchFamily="34" charset="-122"/>
                <a:cs typeface="Fira Mono Medium" pitchFamily="34" charset="-120"/>
              </a:rPr>
              <a:t>4</a:t>
            </a:r>
            <a:endParaRPr lang="en-US" sz="2200" dirty="0"/>
          </a:p>
        </p:txBody>
      </p:sp>
      <p:sp>
        <p:nvSpPr>
          <p:cNvPr id="17" name="Text 11"/>
          <p:cNvSpPr/>
          <p:nvPr/>
        </p:nvSpPr>
        <p:spPr>
          <a:xfrm>
            <a:off x="7509272" y="5815727"/>
            <a:ext cx="374058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Fira Mono Medium" pitchFamily="34" charset="0"/>
                <a:ea typeface="Fira Mono Medium" pitchFamily="34" charset="-122"/>
                <a:cs typeface="Fira Mono Medium" pitchFamily="34" charset="-120"/>
              </a:rPr>
              <a:t>Ethical Considerations</a:t>
            </a:r>
            <a:endParaRPr lang="en-US" sz="22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TotalTime>
  <Words>498</Words>
  <Application>Microsoft Office PowerPoint</Application>
  <PresentationFormat>Custom</PresentationFormat>
  <Paragraphs>77</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Century Gothic</vt:lpstr>
      <vt:lpstr>Fira Sans</vt:lpstr>
      <vt:lpstr>Calibri</vt:lpstr>
      <vt:lpstr>Wingdings 3</vt:lpstr>
      <vt:lpstr>Fira Mono Medium</vt:lpstr>
      <vt:lpstr>Arial</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2</cp:revision>
  <dcterms:created xsi:type="dcterms:W3CDTF">2024-12-17T13:32:05Z</dcterms:created>
  <dcterms:modified xsi:type="dcterms:W3CDTF">2024-12-17T13:41:41Z</dcterms:modified>
</cp:coreProperties>
</file>